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erriweather-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5d7e47ad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5d7e47ad0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5d7e47ad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5d7e47ad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5d7e47ad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5d7e47ad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5d7e47ad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5d7e47ad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5d7e47ad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5d7e47ad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ad6f7458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ad6f7458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5d7e47ad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5d7e47ad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ad6f745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ad6f745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5d7e47ad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5d7e47ad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5d7e47ad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5d7e47ad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98ada4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98ada4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5d7e47ad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5d7e47ad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5d7e47ad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5d7e47ad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Proyecto informatico:</a:t>
            </a:r>
            <a:endParaRPr/>
          </a:p>
          <a:p>
            <a:pPr indent="0" lvl="0" marL="0" rtl="0" algn="ctr">
              <a:spcBef>
                <a:spcPts val="0"/>
              </a:spcBef>
              <a:spcAft>
                <a:spcPts val="0"/>
              </a:spcAft>
              <a:buNone/>
            </a:pPr>
            <a:r>
              <a:rPr lang="es" sz="1700"/>
              <a:t>A</a:t>
            </a:r>
            <a:r>
              <a:rPr lang="es" sz="1700"/>
              <a:t>plicación</a:t>
            </a:r>
            <a:r>
              <a:rPr lang="es" sz="1700"/>
              <a:t> WEB:venta en </a:t>
            </a:r>
            <a:r>
              <a:rPr lang="es" sz="1700"/>
              <a:t>línea</a:t>
            </a:r>
            <a:r>
              <a:rPr lang="es" sz="1700"/>
              <a:t> de tickets para eventos en chile</a:t>
            </a:r>
            <a:endParaRPr sz="1700"/>
          </a:p>
          <a:p>
            <a:pPr indent="0" lvl="0" marL="0" rtl="0" algn="ctr">
              <a:lnSpc>
                <a:spcPct val="150000"/>
              </a:lnSpc>
              <a:spcBef>
                <a:spcPts val="0"/>
              </a:spcBef>
              <a:spcAft>
                <a:spcPts val="800"/>
              </a:spcAft>
              <a:buNone/>
            </a:pPr>
            <a:r>
              <a:t/>
            </a:r>
            <a:endParaRPr sz="1400"/>
          </a:p>
        </p:txBody>
      </p:sp>
      <p:sp>
        <p:nvSpPr>
          <p:cNvPr id="65" name="Google Shape;65;p13"/>
          <p:cNvSpPr txBox="1"/>
          <p:nvPr>
            <p:ph idx="1" type="subTitle"/>
          </p:nvPr>
        </p:nvSpPr>
        <p:spPr>
          <a:xfrm>
            <a:off x="5686300" y="3553675"/>
            <a:ext cx="32355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Integrantes:  Leonardo Arancibia</a:t>
            </a:r>
            <a:endParaRPr>
              <a:solidFill>
                <a:srgbClr val="FFFFFF"/>
              </a:solidFill>
            </a:endParaRPr>
          </a:p>
          <a:p>
            <a:pPr indent="0" lvl="0" marL="0" rtl="0" algn="l">
              <a:spcBef>
                <a:spcPts val="0"/>
              </a:spcBef>
              <a:spcAft>
                <a:spcPts val="0"/>
              </a:spcAft>
              <a:buNone/>
            </a:pPr>
            <a:r>
              <a:rPr lang="es">
                <a:solidFill>
                  <a:srgbClr val="FFFFFF"/>
                </a:solidFill>
              </a:rPr>
              <a:t>		     Manuel Carreño P.</a:t>
            </a:r>
            <a:endParaRPr>
              <a:solidFill>
                <a:srgbClr val="FFFFFF"/>
              </a:solidFill>
            </a:endParaRPr>
          </a:p>
          <a:p>
            <a:pPr indent="0" lvl="0" marL="0" rtl="0" algn="l">
              <a:spcBef>
                <a:spcPts val="0"/>
              </a:spcBef>
              <a:spcAft>
                <a:spcPts val="0"/>
              </a:spcAft>
              <a:buNone/>
            </a:pPr>
            <a:r>
              <a:rPr lang="es">
                <a:solidFill>
                  <a:srgbClr val="FFFFFF"/>
                </a:solidFill>
              </a:rPr>
              <a:t>		     Nicolás Veas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solidFill>
                  <a:srgbClr val="000000"/>
                </a:solidFill>
              </a:rPr>
              <a:t>Soluciones</a:t>
            </a:r>
            <a:endParaRPr>
              <a:solidFill>
                <a:srgbClr val="000000"/>
              </a:solidFill>
            </a:endParaRPr>
          </a:p>
        </p:txBody>
      </p:sp>
      <p:sp>
        <p:nvSpPr>
          <p:cNvPr id="150" name="Google Shape;150;p22"/>
          <p:cNvSpPr txBox="1"/>
          <p:nvPr>
            <p:ph type="title"/>
          </p:nvPr>
        </p:nvSpPr>
        <p:spPr>
          <a:xfrm>
            <a:off x="0" y="93018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El USUARIO consulta la cantidad de tickets que aún no se han vendido, según el nombre(s) específico(s) de cada evento                            (Operadores) (Group by)</a:t>
            </a:r>
            <a:endParaRPr b="1" sz="100">
              <a:solidFill>
                <a:srgbClr val="FFFFFF"/>
              </a:solidFill>
            </a:endParaRPr>
          </a:p>
        </p:txBody>
      </p:sp>
      <p:sp>
        <p:nvSpPr>
          <p:cNvPr id="151" name="Google Shape;151;p22"/>
          <p:cNvSpPr txBox="1"/>
          <p:nvPr>
            <p:ph type="title"/>
          </p:nvPr>
        </p:nvSpPr>
        <p:spPr>
          <a:xfrm>
            <a:off x="0" y="2691325"/>
            <a:ext cx="43152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lang="es" sz="1300"/>
              <a:t> SELECT nombre, count(*) as tickets</a:t>
            </a:r>
            <a:endParaRPr sz="1300"/>
          </a:p>
          <a:p>
            <a:pPr indent="0" lvl="0" marL="0" rtl="0" algn="l">
              <a:spcBef>
                <a:spcPts val="0"/>
              </a:spcBef>
              <a:spcAft>
                <a:spcPts val="0"/>
              </a:spcAft>
              <a:buNone/>
            </a:pPr>
            <a:r>
              <a:rPr lang="es" sz="1300"/>
              <a:t> FROM ticket as t INNER JOIN evento e ON         t.id_evento=e.id_evento </a:t>
            </a:r>
            <a:endParaRPr sz="1300"/>
          </a:p>
          <a:p>
            <a:pPr indent="0" lvl="0" marL="0" rtl="0" algn="l">
              <a:spcBef>
                <a:spcPts val="0"/>
              </a:spcBef>
              <a:spcAft>
                <a:spcPts val="0"/>
              </a:spcAft>
              <a:buNone/>
            </a:pPr>
            <a:r>
              <a:rPr lang="es" sz="1300"/>
              <a:t> WHERE (nombre in ('bad bunny','Lollapalooza'))</a:t>
            </a:r>
            <a:endParaRPr sz="1300"/>
          </a:p>
          <a:p>
            <a:pPr indent="0" lvl="0" marL="0" rtl="0" algn="l">
              <a:spcBef>
                <a:spcPts val="0"/>
              </a:spcBef>
              <a:spcAft>
                <a:spcPts val="0"/>
              </a:spcAft>
              <a:buNone/>
            </a:pPr>
            <a:r>
              <a:rPr lang="es" sz="1300"/>
              <a:t> group by nombre;</a:t>
            </a:r>
            <a:endParaRPr sz="1300"/>
          </a:p>
          <a:p>
            <a:pPr indent="0" lvl="0" marL="0" rtl="0" algn="l">
              <a:spcBef>
                <a:spcPts val="0"/>
              </a:spcBef>
              <a:spcAft>
                <a:spcPts val="0"/>
              </a:spcAft>
              <a:buNone/>
            </a:pPr>
            <a:r>
              <a:t/>
            </a:r>
            <a:endParaRPr i="1" sz="1800">
              <a:solidFill>
                <a:srgbClr val="FFFFFF"/>
              </a:solidFill>
            </a:endParaRPr>
          </a:p>
        </p:txBody>
      </p:sp>
      <p:pic>
        <p:nvPicPr>
          <p:cNvPr id="152" name="Google Shape;152;p22"/>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53" name="Google Shape;153;p22"/>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54" name="Google Shape;154;p22"/>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55" name="Google Shape;155;p22"/>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7828675" y="681350"/>
            <a:ext cx="1069500" cy="19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2"/>
          <p:cNvCxnSpPr/>
          <p:nvPr/>
        </p:nvCxnSpPr>
        <p:spPr>
          <a:xfrm>
            <a:off x="7281050" y="1189025"/>
            <a:ext cx="547500" cy="18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solidFill>
                  <a:srgbClr val="000000"/>
                </a:solidFill>
              </a:rPr>
              <a:t>Soluciones</a:t>
            </a:r>
            <a:endParaRPr>
              <a:solidFill>
                <a:srgbClr val="000000"/>
              </a:solidFill>
            </a:endParaRPr>
          </a:p>
        </p:txBody>
      </p:sp>
      <p:sp>
        <p:nvSpPr>
          <p:cNvPr id="163" name="Google Shape;163;p23"/>
          <p:cNvSpPr txBox="1"/>
          <p:nvPr>
            <p:ph type="title"/>
          </p:nvPr>
        </p:nvSpPr>
        <p:spPr>
          <a:xfrm>
            <a:off x="0" y="93018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t>El USUARIO consulta la cantidad de tickets que aún no se han vendido, según la(s) hora(s) en que se realicen los eventos.        (Operadores) (Group by)</a:t>
            </a:r>
            <a:endParaRPr b="1" sz="100">
              <a:solidFill>
                <a:srgbClr val="FFFFFF"/>
              </a:solidFill>
            </a:endParaRPr>
          </a:p>
        </p:txBody>
      </p:sp>
      <p:sp>
        <p:nvSpPr>
          <p:cNvPr id="164" name="Google Shape;164;p23"/>
          <p:cNvSpPr txBox="1"/>
          <p:nvPr>
            <p:ph type="title"/>
          </p:nvPr>
        </p:nvSpPr>
        <p:spPr>
          <a:xfrm>
            <a:off x="96150" y="2648275"/>
            <a:ext cx="43098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FFFFFF"/>
              </a:solidFill>
            </a:endParaRPr>
          </a:p>
          <a:p>
            <a:pPr indent="0" lvl="0" marL="0" rtl="0" algn="l">
              <a:spcBef>
                <a:spcPts val="0"/>
              </a:spcBef>
              <a:spcAft>
                <a:spcPts val="0"/>
              </a:spcAft>
              <a:buNone/>
            </a:pPr>
            <a:r>
              <a:rPr lang="es" sz="1600"/>
              <a:t>SELECT nombre, count(*) as tickets</a:t>
            </a:r>
            <a:endParaRPr sz="1600"/>
          </a:p>
          <a:p>
            <a:pPr indent="0" lvl="0" marL="0" rtl="0" algn="l">
              <a:spcBef>
                <a:spcPts val="0"/>
              </a:spcBef>
              <a:spcAft>
                <a:spcPts val="0"/>
              </a:spcAft>
              <a:buNone/>
            </a:pPr>
            <a:r>
              <a:rPr lang="es" sz="1600"/>
              <a:t>FROM ticket as t INNER JOIN evento e </a:t>
            </a:r>
            <a:endParaRPr sz="1600"/>
          </a:p>
          <a:p>
            <a:pPr indent="0" lvl="0" marL="0" rtl="0" algn="l">
              <a:spcBef>
                <a:spcPts val="0"/>
              </a:spcBef>
              <a:spcAft>
                <a:spcPts val="0"/>
              </a:spcAft>
              <a:buNone/>
            </a:pPr>
            <a:r>
              <a:rPr lang="es" sz="1600"/>
              <a:t>ON t.id_evento=e.id_evento </a:t>
            </a:r>
            <a:endParaRPr sz="1600"/>
          </a:p>
          <a:p>
            <a:pPr indent="0" lvl="0" marL="0" rtl="0" algn="l">
              <a:spcBef>
                <a:spcPts val="0"/>
              </a:spcBef>
              <a:spcAft>
                <a:spcPts val="0"/>
              </a:spcAft>
              <a:buNone/>
            </a:pPr>
            <a:r>
              <a:rPr lang="es" sz="1600"/>
              <a:t>WHERE (hora in ('14:00:00','10:00:00'))</a:t>
            </a:r>
            <a:endParaRPr sz="1600"/>
          </a:p>
          <a:p>
            <a:pPr indent="0" lvl="0" marL="0" rtl="0" algn="l">
              <a:spcBef>
                <a:spcPts val="0"/>
              </a:spcBef>
              <a:spcAft>
                <a:spcPts val="0"/>
              </a:spcAft>
              <a:buNone/>
            </a:pPr>
            <a:r>
              <a:rPr lang="es" sz="1600"/>
              <a:t>group by nombre;</a:t>
            </a:r>
            <a:endParaRPr sz="1600"/>
          </a:p>
        </p:txBody>
      </p:sp>
      <p:pic>
        <p:nvPicPr>
          <p:cNvPr id="165" name="Google Shape;165;p23"/>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66" name="Google Shape;166;p23"/>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67" name="Google Shape;167;p23"/>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68" name="Google Shape;168;p23"/>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7836725" y="734800"/>
            <a:ext cx="1069500" cy="191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3"/>
          <p:cNvCxnSpPr/>
          <p:nvPr/>
        </p:nvCxnSpPr>
        <p:spPr>
          <a:xfrm flipH="1" rot="10800000">
            <a:off x="7267700" y="1185725"/>
            <a:ext cx="569400" cy="3300"/>
          </a:xfrm>
          <a:prstGeom prst="straightConnector1">
            <a:avLst/>
          </a:prstGeom>
          <a:noFill/>
          <a:ln cap="flat" cmpd="sng" w="28575">
            <a:solidFill>
              <a:srgbClr val="9900FF"/>
            </a:solidFill>
            <a:prstDash val="solid"/>
            <a:round/>
            <a:headEnd len="med" w="med" type="none"/>
            <a:tailEnd len="med" w="med" type="triangle"/>
          </a:ln>
        </p:spPr>
      </p:cxnSp>
      <p:cxnSp>
        <p:nvCxnSpPr>
          <p:cNvPr id="171" name="Google Shape;171;p23"/>
          <p:cNvCxnSpPr/>
          <p:nvPr/>
        </p:nvCxnSpPr>
        <p:spPr>
          <a:xfrm flipH="1" rot="10800000">
            <a:off x="7267700" y="1467950"/>
            <a:ext cx="569400" cy="33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solidFill>
                  <a:srgbClr val="000000"/>
                </a:solidFill>
              </a:rPr>
              <a:t>Soluciones</a:t>
            </a:r>
            <a:endParaRPr>
              <a:solidFill>
                <a:srgbClr val="000000"/>
              </a:solidFill>
            </a:endParaRPr>
          </a:p>
        </p:txBody>
      </p:sp>
      <p:sp>
        <p:nvSpPr>
          <p:cNvPr id="177" name="Google Shape;177;p24"/>
          <p:cNvSpPr txBox="1"/>
          <p:nvPr>
            <p:ph type="title"/>
          </p:nvPr>
        </p:nvSpPr>
        <p:spPr>
          <a:xfrm>
            <a:off x="0" y="62788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rPr lang="es" sz="1900"/>
              <a:t>ADMINISTRADOR consulta la cantidad de ticket que serán entregados por evento, según el lugar donde este se realice.(Subconsulta)</a:t>
            </a:r>
            <a:endParaRPr sz="800"/>
          </a:p>
        </p:txBody>
      </p:sp>
      <p:sp>
        <p:nvSpPr>
          <p:cNvPr id="178" name="Google Shape;178;p24"/>
          <p:cNvSpPr txBox="1"/>
          <p:nvPr>
            <p:ph type="title"/>
          </p:nvPr>
        </p:nvSpPr>
        <p:spPr>
          <a:xfrm>
            <a:off x="96150" y="2410750"/>
            <a:ext cx="43098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FFFFFF"/>
              </a:solidFill>
            </a:endParaRPr>
          </a:p>
          <a:p>
            <a:pPr indent="45720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800"/>
              </a:spcBef>
              <a:spcAft>
                <a:spcPts val="0"/>
              </a:spcAft>
              <a:buNone/>
            </a:pPr>
            <a:r>
              <a:rPr lang="es" sz="1800"/>
              <a:t>SELECT lugar, count(*) as tickets  </a:t>
            </a:r>
            <a:endParaRPr sz="1800"/>
          </a:p>
          <a:p>
            <a:pPr indent="0" lvl="0" marL="0" rtl="0" algn="l">
              <a:spcBef>
                <a:spcPts val="0"/>
              </a:spcBef>
              <a:spcAft>
                <a:spcPts val="0"/>
              </a:spcAft>
              <a:buNone/>
            </a:pPr>
            <a:r>
              <a:rPr lang="es" sz="1800"/>
              <a:t>FROM ticket t JOIN</a:t>
            </a:r>
            <a:endParaRPr sz="1800"/>
          </a:p>
          <a:p>
            <a:pPr indent="0" lvl="0" marL="0" rtl="0" algn="l">
              <a:spcBef>
                <a:spcPts val="0"/>
              </a:spcBef>
              <a:spcAft>
                <a:spcPts val="0"/>
              </a:spcAft>
              <a:buNone/>
            </a:pPr>
            <a:r>
              <a:rPr lang="es" sz="1800"/>
              <a:t>(SELECT lugar, id_evento   </a:t>
            </a:r>
            <a:endParaRPr sz="1800"/>
          </a:p>
          <a:p>
            <a:pPr indent="0" lvl="0" marL="0" rtl="0" algn="l">
              <a:spcBef>
                <a:spcPts val="0"/>
              </a:spcBef>
              <a:spcAft>
                <a:spcPts val="0"/>
              </a:spcAft>
              <a:buNone/>
            </a:pPr>
            <a:r>
              <a:rPr lang="es" sz="1800"/>
              <a:t>FROM evento )AS e</a:t>
            </a:r>
            <a:endParaRPr sz="1800"/>
          </a:p>
          <a:p>
            <a:pPr indent="0" lvl="0" marL="0" rtl="0" algn="l">
              <a:spcBef>
                <a:spcPts val="0"/>
              </a:spcBef>
              <a:spcAft>
                <a:spcPts val="0"/>
              </a:spcAft>
              <a:buNone/>
            </a:pPr>
            <a:r>
              <a:rPr lang="es" sz="1800"/>
              <a:t>ON t.id_evento = e.id_evento</a:t>
            </a:r>
            <a:endParaRPr sz="1800"/>
          </a:p>
          <a:p>
            <a:pPr indent="0" lvl="0" marL="0" rtl="0" algn="l">
              <a:spcBef>
                <a:spcPts val="0"/>
              </a:spcBef>
              <a:spcAft>
                <a:spcPts val="0"/>
              </a:spcAft>
              <a:buNone/>
            </a:pPr>
            <a:r>
              <a:rPr lang="es" sz="1800"/>
              <a:t>WHERE e.lugar ='Sport club';</a:t>
            </a:r>
            <a:endParaRPr sz="1800"/>
          </a:p>
        </p:txBody>
      </p:sp>
      <p:pic>
        <p:nvPicPr>
          <p:cNvPr id="179" name="Google Shape;179;p24"/>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80" name="Google Shape;180;p24"/>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81" name="Google Shape;181;p24"/>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82" name="Google Shape;182;p24"/>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842050" y="681350"/>
            <a:ext cx="1069500" cy="199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24"/>
          <p:cNvCxnSpPr/>
          <p:nvPr/>
        </p:nvCxnSpPr>
        <p:spPr>
          <a:xfrm flipH="1" rot="10800000">
            <a:off x="7176875" y="2348025"/>
            <a:ext cx="605100" cy="3300"/>
          </a:xfrm>
          <a:prstGeom prst="straightConnector1">
            <a:avLst/>
          </a:prstGeom>
          <a:noFill/>
          <a:ln cap="flat" cmpd="sng" w="28575">
            <a:solidFill>
              <a:srgbClr val="9900FF"/>
            </a:solidFill>
            <a:prstDash val="solid"/>
            <a:round/>
            <a:headEnd len="med" w="med" type="none"/>
            <a:tailEnd len="med" w="med" type="triangle"/>
          </a:ln>
        </p:spPr>
      </p:cxnSp>
      <p:cxnSp>
        <p:nvCxnSpPr>
          <p:cNvPr id="185" name="Google Shape;185;p24"/>
          <p:cNvCxnSpPr/>
          <p:nvPr/>
        </p:nvCxnSpPr>
        <p:spPr>
          <a:xfrm flipH="1" rot="10800000">
            <a:off x="7174175" y="1662775"/>
            <a:ext cx="610500" cy="72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1202350" y="2034000"/>
            <a:ext cx="5798100" cy="10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100"/>
              <a:t>Explicación</a:t>
            </a:r>
            <a:r>
              <a:rPr lang="es" sz="4100"/>
              <a:t> </a:t>
            </a:r>
            <a:r>
              <a:rPr lang="es" sz="4100">
                <a:solidFill>
                  <a:srgbClr val="000000"/>
                </a:solidFill>
              </a:rPr>
              <a:t>vista Web</a:t>
            </a:r>
            <a:r>
              <a:rPr lang="es" sz="3900">
                <a:solidFill>
                  <a:srgbClr val="000000"/>
                </a:solidFill>
              </a:rPr>
              <a:t> </a:t>
            </a:r>
            <a:endParaRPr sz="39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1923800" y="1963875"/>
            <a:ext cx="4742700" cy="10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400"/>
              <a:t>Concl</a:t>
            </a:r>
            <a:r>
              <a:rPr lang="es" sz="4400">
                <a:solidFill>
                  <a:srgbClr val="000000"/>
                </a:solidFill>
              </a:rPr>
              <a:t>usión</a:t>
            </a:r>
            <a:r>
              <a:rPr lang="es" sz="4200">
                <a:solidFill>
                  <a:srgbClr val="000000"/>
                </a:solidFill>
              </a:rPr>
              <a:t> </a:t>
            </a:r>
            <a:endParaRPr sz="42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4985051" y="2761575"/>
            <a:ext cx="3485676" cy="2109852"/>
          </a:xfrm>
          <a:prstGeom prst="rect">
            <a:avLst/>
          </a:prstGeom>
          <a:noFill/>
          <a:ln>
            <a:noFill/>
          </a:ln>
        </p:spPr>
      </p:pic>
      <p:sp>
        <p:nvSpPr>
          <p:cNvPr id="71" name="Google Shape;71;p14"/>
          <p:cNvSpPr txBox="1"/>
          <p:nvPr>
            <p:ph type="title"/>
          </p:nvPr>
        </p:nvSpPr>
        <p:spPr>
          <a:xfrm>
            <a:off x="407625" y="353350"/>
            <a:ext cx="3706500" cy="2508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FFFFFF"/>
                </a:solidFill>
                <a:latin typeface="Arial"/>
                <a:ea typeface="Arial"/>
                <a:cs typeface="Arial"/>
                <a:sym typeface="Arial"/>
              </a:rPr>
              <a:t>INTRODUCCIÓN</a:t>
            </a:r>
            <a:endParaRPr b="1" sz="1900">
              <a:solidFill>
                <a:srgbClr val="FFFFFF"/>
              </a:solidFill>
              <a:latin typeface="Arial"/>
              <a:ea typeface="Arial"/>
              <a:cs typeface="Arial"/>
              <a:sym typeface="Arial"/>
            </a:endParaRPr>
          </a:p>
          <a:p>
            <a:pPr indent="0" lvl="0" marL="0" rtl="0" algn="just">
              <a:lnSpc>
                <a:spcPct val="150000"/>
              </a:lnSpc>
              <a:spcBef>
                <a:spcPts val="800"/>
              </a:spcBef>
              <a:spcAft>
                <a:spcPts val="0"/>
              </a:spcAft>
              <a:buNone/>
            </a:pPr>
            <a:r>
              <a:t/>
            </a:r>
            <a:endParaRPr sz="1100">
              <a:solidFill>
                <a:srgbClr val="FFFFFF"/>
              </a:solidFill>
              <a:latin typeface="Arial"/>
              <a:ea typeface="Arial"/>
              <a:cs typeface="Arial"/>
              <a:sym typeface="Arial"/>
            </a:endParaRPr>
          </a:p>
          <a:p>
            <a:pPr indent="0" lvl="0" marL="0" rtl="0" algn="just">
              <a:lnSpc>
                <a:spcPct val="150000"/>
              </a:lnSpc>
              <a:spcBef>
                <a:spcPts val="800"/>
              </a:spcBef>
              <a:spcAft>
                <a:spcPts val="800"/>
              </a:spcAft>
              <a:buNone/>
            </a:pPr>
            <a:r>
              <a:rPr lang="es" sz="1100">
                <a:solidFill>
                  <a:srgbClr val="FFFFFF"/>
                </a:solidFill>
                <a:latin typeface="Arial"/>
                <a:ea typeface="Arial"/>
                <a:cs typeface="Arial"/>
                <a:sym typeface="Arial"/>
              </a:rPr>
              <a:t>Continuando con lo expuesto en nuestra presentación anterior,se expondrá la creación de formularios y pantallas funcionales, un dashboard para mostrar de mejor manera la información y nuevas consultas MYSQL para darle cierre a este proyecto.</a:t>
            </a:r>
            <a:endParaRPr sz="2700">
              <a:solidFill>
                <a:srgbClr val="FFFFFF"/>
              </a:solidFill>
            </a:endParaRPr>
          </a:p>
        </p:txBody>
      </p:sp>
      <p:pic>
        <p:nvPicPr>
          <p:cNvPr id="72" name="Google Shape;72;p14"/>
          <p:cNvPicPr preferRelativeResize="0"/>
          <p:nvPr/>
        </p:nvPicPr>
        <p:blipFill>
          <a:blip r:embed="rId4">
            <a:alphaModFix/>
          </a:blip>
          <a:stretch>
            <a:fillRect/>
          </a:stretch>
        </p:blipFill>
        <p:spPr>
          <a:xfrm>
            <a:off x="1148625" y="3044150"/>
            <a:ext cx="2300369" cy="1976450"/>
          </a:xfrm>
          <a:prstGeom prst="rect">
            <a:avLst/>
          </a:prstGeom>
          <a:noFill/>
          <a:ln>
            <a:noFill/>
          </a:ln>
        </p:spPr>
      </p:pic>
      <p:sp>
        <p:nvSpPr>
          <p:cNvPr id="73" name="Google Shape;73;p14"/>
          <p:cNvSpPr txBox="1"/>
          <p:nvPr>
            <p:ph idx="1" type="body"/>
          </p:nvPr>
        </p:nvSpPr>
        <p:spPr>
          <a:xfrm>
            <a:off x="5184275" y="2663225"/>
            <a:ext cx="1564500" cy="76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a:t>
            </a:r>
            <a:endParaRPr sz="2200">
              <a:solidFill>
                <a:srgbClr val="FFFFFF"/>
              </a:solidFill>
            </a:endParaRPr>
          </a:p>
        </p:txBody>
      </p:sp>
      <p:pic>
        <p:nvPicPr>
          <p:cNvPr id="74" name="Google Shape;74;p14"/>
          <p:cNvPicPr preferRelativeResize="0"/>
          <p:nvPr/>
        </p:nvPicPr>
        <p:blipFill>
          <a:blip r:embed="rId5">
            <a:alphaModFix/>
          </a:blip>
          <a:stretch>
            <a:fillRect/>
          </a:stretch>
        </p:blipFill>
        <p:spPr>
          <a:xfrm>
            <a:off x="4812413" y="213325"/>
            <a:ext cx="3830944" cy="2358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3856500" cy="44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Arial"/>
                <a:ea typeface="Arial"/>
                <a:cs typeface="Arial"/>
                <a:sym typeface="Arial"/>
              </a:rPr>
              <a:t>PROBLEMA GENERAL</a:t>
            </a:r>
            <a:endParaRPr b="1" sz="2100">
              <a:latin typeface="Arial"/>
              <a:ea typeface="Arial"/>
              <a:cs typeface="Arial"/>
              <a:sym typeface="Arial"/>
            </a:endParaRPr>
          </a:p>
          <a:p>
            <a:pPr indent="0" lvl="0" marL="0" rtl="0" algn="ctr">
              <a:spcBef>
                <a:spcPts val="0"/>
              </a:spcBef>
              <a:spcAft>
                <a:spcPts val="0"/>
              </a:spcAft>
              <a:buNone/>
            </a:pPr>
            <a:r>
              <a:t/>
            </a:r>
            <a:endParaRPr sz="2100">
              <a:latin typeface="Arial"/>
              <a:ea typeface="Arial"/>
              <a:cs typeface="Arial"/>
              <a:sym typeface="Arial"/>
            </a:endParaRPr>
          </a:p>
          <a:p>
            <a:pPr indent="0" lvl="0" marL="0" rtl="0" algn="l">
              <a:lnSpc>
                <a:spcPct val="150000"/>
              </a:lnSpc>
              <a:spcBef>
                <a:spcPts val="0"/>
              </a:spcBef>
              <a:spcAft>
                <a:spcPts val="0"/>
              </a:spcAft>
              <a:buNone/>
            </a:pPr>
            <a:r>
              <a:rPr lang="es" sz="1200">
                <a:solidFill>
                  <a:srgbClr val="FFFFFF"/>
                </a:solidFill>
                <a:latin typeface="Arial"/>
                <a:ea typeface="Arial"/>
                <a:cs typeface="Arial"/>
                <a:sym typeface="Arial"/>
              </a:rPr>
              <a:t>La problemática del proyecto es que las personas para adquirir tickets de un evento tienen que realizar de forma presencial, lo  que ocupa tiempo, por lo tanto para priorizar otras actividades del mundo cotidiano una manera más eficiente y fácil es adquirir los tickets de manera online</a:t>
            </a:r>
            <a:endParaRPr sz="2100">
              <a:solidFill>
                <a:srgbClr val="FFFFFF"/>
              </a:solidFill>
              <a:latin typeface="Arial"/>
              <a:ea typeface="Arial"/>
              <a:cs typeface="Arial"/>
              <a:sym typeface="Arial"/>
            </a:endParaRPr>
          </a:p>
          <a:p>
            <a:pPr indent="0" lvl="0" marL="0" rtl="0" algn="l">
              <a:spcBef>
                <a:spcPts val="80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p>
        </p:txBody>
      </p:sp>
      <p:pic>
        <p:nvPicPr>
          <p:cNvPr id="80" name="Google Shape;80;p15"/>
          <p:cNvPicPr preferRelativeResize="0"/>
          <p:nvPr/>
        </p:nvPicPr>
        <p:blipFill>
          <a:blip r:embed="rId3">
            <a:alphaModFix/>
          </a:blip>
          <a:stretch>
            <a:fillRect/>
          </a:stretch>
        </p:blipFill>
        <p:spPr>
          <a:xfrm>
            <a:off x="6031875" y="199225"/>
            <a:ext cx="2513525" cy="2312425"/>
          </a:xfrm>
          <a:prstGeom prst="rect">
            <a:avLst/>
          </a:prstGeom>
          <a:noFill/>
          <a:ln>
            <a:noFill/>
          </a:ln>
        </p:spPr>
      </p:pic>
      <p:pic>
        <p:nvPicPr>
          <p:cNvPr id="81" name="Google Shape;81;p15"/>
          <p:cNvPicPr preferRelativeResize="0"/>
          <p:nvPr/>
        </p:nvPicPr>
        <p:blipFill>
          <a:blip r:embed="rId4">
            <a:alphaModFix/>
          </a:blip>
          <a:stretch>
            <a:fillRect/>
          </a:stretch>
        </p:blipFill>
        <p:spPr>
          <a:xfrm>
            <a:off x="4908475" y="2571750"/>
            <a:ext cx="2340401" cy="2340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2100">
                <a:solidFill>
                  <a:srgbClr val="FFFFFF"/>
                </a:solidFill>
                <a:latin typeface="Arial"/>
                <a:ea typeface="Arial"/>
                <a:cs typeface="Arial"/>
                <a:sym typeface="Arial"/>
              </a:rPr>
              <a:t>SOLUCIÓN</a:t>
            </a:r>
            <a:endParaRPr b="1" sz="2100">
              <a:solidFill>
                <a:srgbClr val="FFFFFF"/>
              </a:solidFill>
              <a:latin typeface="Arial"/>
              <a:ea typeface="Arial"/>
              <a:cs typeface="Arial"/>
              <a:sym typeface="Arial"/>
            </a:endParaRPr>
          </a:p>
          <a:p>
            <a:pPr indent="-361950" lvl="0" marL="457200" rtl="0" algn="l">
              <a:lnSpc>
                <a:spcPct val="150000"/>
              </a:lnSpc>
              <a:spcBef>
                <a:spcPts val="800"/>
              </a:spcBef>
              <a:spcAft>
                <a:spcPts val="0"/>
              </a:spcAft>
              <a:buClr>
                <a:srgbClr val="FFFFFF"/>
              </a:buClr>
              <a:buSzPts val="2100"/>
              <a:buFont typeface="Arial"/>
              <a:buChar char="●"/>
            </a:pPr>
            <a:r>
              <a:rPr b="1" lang="es" sz="2100">
                <a:solidFill>
                  <a:srgbClr val="FFFFFF"/>
                </a:solidFill>
                <a:latin typeface="Arial"/>
                <a:ea typeface="Arial"/>
                <a:cs typeface="Arial"/>
                <a:sym typeface="Arial"/>
              </a:rPr>
              <a:t>Desarrollo de aplicacion Web</a:t>
            </a:r>
            <a:endParaRPr b="1" sz="2100">
              <a:solidFill>
                <a:srgbClr val="FFFFFF"/>
              </a:solidFill>
              <a:latin typeface="Arial"/>
              <a:ea typeface="Arial"/>
              <a:cs typeface="Arial"/>
              <a:sym typeface="Arial"/>
            </a:endParaRPr>
          </a:p>
          <a:p>
            <a:pPr indent="-361950" lvl="0" marL="457200" rtl="0" algn="l">
              <a:lnSpc>
                <a:spcPct val="150000"/>
              </a:lnSpc>
              <a:spcBef>
                <a:spcPts val="0"/>
              </a:spcBef>
              <a:spcAft>
                <a:spcPts val="0"/>
              </a:spcAft>
              <a:buClr>
                <a:srgbClr val="FFFFFF"/>
              </a:buClr>
              <a:buSzPts val="2100"/>
              <a:buFont typeface="Arial"/>
              <a:buChar char="●"/>
            </a:pPr>
            <a:r>
              <a:rPr b="1" lang="es" sz="2100">
                <a:solidFill>
                  <a:srgbClr val="FFFFFF"/>
                </a:solidFill>
                <a:latin typeface="Arial"/>
                <a:ea typeface="Arial"/>
                <a:cs typeface="Arial"/>
                <a:sym typeface="Arial"/>
              </a:rPr>
              <a:t>Visualización de eventos</a:t>
            </a:r>
            <a:endParaRPr b="1" sz="2100">
              <a:solidFill>
                <a:srgbClr val="FFFFFF"/>
              </a:solidFill>
              <a:latin typeface="Arial"/>
              <a:ea typeface="Arial"/>
              <a:cs typeface="Arial"/>
              <a:sym typeface="Arial"/>
            </a:endParaRPr>
          </a:p>
          <a:p>
            <a:pPr indent="-361950" lvl="0" marL="457200" rtl="0" algn="l">
              <a:lnSpc>
                <a:spcPct val="150000"/>
              </a:lnSpc>
              <a:spcBef>
                <a:spcPts val="0"/>
              </a:spcBef>
              <a:spcAft>
                <a:spcPts val="0"/>
              </a:spcAft>
              <a:buClr>
                <a:srgbClr val="FFFFFF"/>
              </a:buClr>
              <a:buSzPts val="2100"/>
              <a:buFont typeface="Arial"/>
              <a:buChar char="●"/>
            </a:pPr>
            <a:r>
              <a:rPr b="1" lang="es" sz="2100">
                <a:solidFill>
                  <a:srgbClr val="FFFFFF"/>
                </a:solidFill>
                <a:latin typeface="Arial"/>
                <a:ea typeface="Arial"/>
                <a:cs typeface="Arial"/>
                <a:sym typeface="Arial"/>
              </a:rPr>
              <a:t>Tipos de usuario</a:t>
            </a:r>
            <a:endParaRPr b="1" sz="2100">
              <a:solidFill>
                <a:srgbClr val="FFFFFF"/>
              </a:solidFill>
              <a:latin typeface="Arial"/>
              <a:ea typeface="Arial"/>
              <a:cs typeface="Arial"/>
              <a:sym typeface="Arial"/>
            </a:endParaRPr>
          </a:p>
          <a:p>
            <a:pPr indent="-355600" lvl="0" marL="457200" rtl="0" algn="l">
              <a:lnSpc>
                <a:spcPct val="150000"/>
              </a:lnSpc>
              <a:spcBef>
                <a:spcPts val="0"/>
              </a:spcBef>
              <a:spcAft>
                <a:spcPts val="0"/>
              </a:spcAft>
              <a:buClr>
                <a:srgbClr val="FFFFFF"/>
              </a:buClr>
              <a:buSzPts val="2000"/>
              <a:buFont typeface="Arial"/>
              <a:buChar char="●"/>
            </a:pPr>
            <a:r>
              <a:rPr b="1" lang="es" sz="2000">
                <a:solidFill>
                  <a:srgbClr val="FFFFFF"/>
                </a:solidFill>
                <a:latin typeface="Arial"/>
                <a:ea typeface="Arial"/>
                <a:cs typeface="Arial"/>
                <a:sym typeface="Arial"/>
              </a:rPr>
              <a:t>Actividades          realizadas en chile</a:t>
            </a:r>
            <a:endParaRPr b="1" sz="2000">
              <a:solidFill>
                <a:srgbClr val="FFFFFF"/>
              </a:solidFill>
              <a:latin typeface="Arial"/>
              <a:ea typeface="Arial"/>
              <a:cs typeface="Arial"/>
              <a:sym typeface="Arial"/>
            </a:endParaRPr>
          </a:p>
          <a:p>
            <a:pPr indent="0" lvl="0" marL="0" rtl="0" algn="just">
              <a:lnSpc>
                <a:spcPct val="150000"/>
              </a:lnSpc>
              <a:spcBef>
                <a:spcPts val="800"/>
              </a:spcBef>
              <a:spcAft>
                <a:spcPts val="800"/>
              </a:spcAft>
              <a:buNone/>
            </a:pPr>
            <a:r>
              <a:t/>
            </a:r>
            <a:endParaRPr sz="1100">
              <a:solidFill>
                <a:srgbClr val="FFFFFF"/>
              </a:solidFill>
              <a:latin typeface="Arial"/>
              <a:ea typeface="Arial"/>
              <a:cs typeface="Arial"/>
              <a:sym typeface="Arial"/>
            </a:endParaRPr>
          </a:p>
        </p:txBody>
      </p:sp>
      <p:sp>
        <p:nvSpPr>
          <p:cNvPr id="87" name="Google Shape;87;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chemeClr val="lt1"/>
                </a:solidFill>
                <a:latin typeface="Merriweather"/>
                <a:ea typeface="Merriweather"/>
                <a:cs typeface="Merriweather"/>
                <a:sym typeface="Merriweather"/>
              </a:rPr>
              <a:t>sad</a:t>
            </a:r>
            <a:endParaRPr/>
          </a:p>
          <a:p>
            <a:pPr indent="0" lvl="0" marL="0" rtl="0" algn="l">
              <a:spcBef>
                <a:spcPts val="1600"/>
              </a:spcBef>
              <a:spcAft>
                <a:spcPts val="1600"/>
              </a:spcAft>
              <a:buNone/>
            </a:pPr>
            <a:r>
              <a:t/>
            </a:r>
            <a:endParaRPr/>
          </a:p>
        </p:txBody>
      </p:sp>
      <p:pic>
        <p:nvPicPr>
          <p:cNvPr id="88" name="Google Shape;88;p16"/>
          <p:cNvPicPr preferRelativeResize="0"/>
          <p:nvPr/>
        </p:nvPicPr>
        <p:blipFill>
          <a:blip r:embed="rId3">
            <a:alphaModFix/>
          </a:blip>
          <a:stretch>
            <a:fillRect/>
          </a:stretch>
        </p:blipFill>
        <p:spPr>
          <a:xfrm>
            <a:off x="4501263" y="2497125"/>
            <a:ext cx="4453226" cy="2102390"/>
          </a:xfrm>
          <a:prstGeom prst="rect">
            <a:avLst/>
          </a:prstGeom>
          <a:noFill/>
          <a:ln>
            <a:noFill/>
          </a:ln>
        </p:spPr>
      </p:pic>
      <p:pic>
        <p:nvPicPr>
          <p:cNvPr id="89" name="Google Shape;89;p16"/>
          <p:cNvPicPr preferRelativeResize="0"/>
          <p:nvPr/>
        </p:nvPicPr>
        <p:blipFill>
          <a:blip r:embed="rId4">
            <a:alphaModFix/>
          </a:blip>
          <a:stretch>
            <a:fillRect/>
          </a:stretch>
        </p:blipFill>
        <p:spPr>
          <a:xfrm>
            <a:off x="4501275" y="203050"/>
            <a:ext cx="4453224" cy="2072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60725" y="500925"/>
            <a:ext cx="36573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Secuencia</a:t>
            </a:r>
            <a:endParaRPr/>
          </a:p>
        </p:txBody>
      </p:sp>
      <p:sp>
        <p:nvSpPr>
          <p:cNvPr id="95" name="Google Shape;95;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7"/>
          <p:cNvPicPr preferRelativeResize="0"/>
          <p:nvPr/>
        </p:nvPicPr>
        <p:blipFill>
          <a:blip r:embed="rId3">
            <a:alphaModFix/>
          </a:blip>
          <a:stretch>
            <a:fillRect/>
          </a:stretch>
        </p:blipFill>
        <p:spPr>
          <a:xfrm>
            <a:off x="4345388" y="319775"/>
            <a:ext cx="4764976" cy="450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93925" y="500925"/>
            <a:ext cx="36606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 Relacional</a:t>
            </a:r>
            <a:endParaRPr/>
          </a:p>
        </p:txBody>
      </p:sp>
      <p:pic>
        <p:nvPicPr>
          <p:cNvPr id="102" name="Google Shape;102;p18"/>
          <p:cNvPicPr preferRelativeResize="0"/>
          <p:nvPr/>
        </p:nvPicPr>
        <p:blipFill>
          <a:blip r:embed="rId3">
            <a:alphaModFix/>
          </a:blip>
          <a:stretch>
            <a:fillRect/>
          </a:stretch>
        </p:blipFill>
        <p:spPr>
          <a:xfrm>
            <a:off x="4371525" y="267200"/>
            <a:ext cx="4652251" cy="47159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t> </a:t>
            </a:r>
            <a:r>
              <a:rPr lang="es">
                <a:solidFill>
                  <a:srgbClr val="000000"/>
                </a:solidFill>
              </a:rPr>
              <a:t>Soluciones</a:t>
            </a:r>
            <a:endParaRPr>
              <a:solidFill>
                <a:srgbClr val="000000"/>
              </a:solidFill>
            </a:endParaRPr>
          </a:p>
        </p:txBody>
      </p:sp>
      <p:sp>
        <p:nvSpPr>
          <p:cNvPr id="108" name="Google Shape;108;p19"/>
          <p:cNvSpPr txBox="1"/>
          <p:nvPr>
            <p:ph type="title"/>
          </p:nvPr>
        </p:nvSpPr>
        <p:spPr>
          <a:xfrm>
            <a:off x="0" y="86833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ADMINISTRADOR consulta la cantidad de dinero que se ha generado hasta la fecha actual con los tickets vendidos, según una categoría específica    (función agregada)</a:t>
            </a:r>
            <a:endParaRPr b="1" sz="100">
              <a:solidFill>
                <a:srgbClr val="FFFFFF"/>
              </a:solidFill>
            </a:endParaRPr>
          </a:p>
        </p:txBody>
      </p:sp>
      <p:sp>
        <p:nvSpPr>
          <p:cNvPr id="109" name="Google Shape;109;p19"/>
          <p:cNvSpPr txBox="1"/>
          <p:nvPr>
            <p:ph type="title"/>
          </p:nvPr>
        </p:nvSpPr>
        <p:spPr>
          <a:xfrm>
            <a:off x="96150" y="2728425"/>
            <a:ext cx="43098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FFFFFF"/>
              </a:solidFill>
            </a:endParaRPr>
          </a:p>
          <a:p>
            <a:pPr indent="0" lvl="0" marL="0" rtl="0" algn="l">
              <a:spcBef>
                <a:spcPts val="0"/>
              </a:spcBef>
              <a:spcAft>
                <a:spcPts val="0"/>
              </a:spcAft>
              <a:buNone/>
            </a:pPr>
            <a:r>
              <a:rPr lang="es" sz="1900"/>
              <a:t>SELECT SUM(precio), e.categoria</a:t>
            </a:r>
            <a:endParaRPr sz="1900"/>
          </a:p>
          <a:p>
            <a:pPr indent="0" lvl="0" marL="0" rtl="0" algn="l">
              <a:spcBef>
                <a:spcPts val="0"/>
              </a:spcBef>
              <a:spcAft>
                <a:spcPts val="0"/>
              </a:spcAft>
              <a:buNone/>
            </a:pPr>
            <a:r>
              <a:rPr lang="es" sz="1900"/>
              <a:t>FROM ticket as t INNER JOIN evento as e </a:t>
            </a:r>
            <a:endParaRPr sz="1900"/>
          </a:p>
          <a:p>
            <a:pPr indent="0" lvl="0" marL="0" rtl="0" algn="l">
              <a:spcBef>
                <a:spcPts val="0"/>
              </a:spcBef>
              <a:spcAft>
                <a:spcPts val="0"/>
              </a:spcAft>
              <a:buNone/>
            </a:pPr>
            <a:r>
              <a:rPr lang="es" sz="1900"/>
              <a:t>ON t.id_evento = e.id_evento </a:t>
            </a:r>
            <a:endParaRPr sz="1900"/>
          </a:p>
          <a:p>
            <a:pPr indent="0" lvl="0" marL="0" rtl="0" algn="l">
              <a:spcBef>
                <a:spcPts val="0"/>
              </a:spcBef>
              <a:spcAft>
                <a:spcPts val="0"/>
              </a:spcAft>
              <a:buNone/>
            </a:pPr>
            <a:r>
              <a:rPr lang="es" sz="1900"/>
              <a:t>WHERE e.categoria ='conciertos';</a:t>
            </a:r>
            <a:endParaRPr sz="1900"/>
          </a:p>
        </p:txBody>
      </p:sp>
      <p:pic>
        <p:nvPicPr>
          <p:cNvPr id="110" name="Google Shape;110;p19"/>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11" name="Google Shape;111;p19"/>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12" name="Google Shape;112;p19"/>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13" name="Google Shape;113;p19"/>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7855400" y="681350"/>
            <a:ext cx="1069500" cy="197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9"/>
          <p:cNvCxnSpPr/>
          <p:nvPr/>
        </p:nvCxnSpPr>
        <p:spPr>
          <a:xfrm flipH="1" rot="10800000">
            <a:off x="5357250" y="3350025"/>
            <a:ext cx="698700" cy="30000"/>
          </a:xfrm>
          <a:prstGeom prst="straightConnector1">
            <a:avLst/>
          </a:prstGeom>
          <a:noFill/>
          <a:ln cap="flat" cmpd="sng" w="28575">
            <a:solidFill>
              <a:srgbClr val="9900FF"/>
            </a:solidFill>
            <a:prstDash val="solid"/>
            <a:round/>
            <a:headEnd len="med" w="med" type="none"/>
            <a:tailEnd len="med" w="med" type="triangle"/>
          </a:ln>
        </p:spPr>
      </p:cxnSp>
      <p:cxnSp>
        <p:nvCxnSpPr>
          <p:cNvPr id="116" name="Google Shape;116;p19"/>
          <p:cNvCxnSpPr/>
          <p:nvPr/>
        </p:nvCxnSpPr>
        <p:spPr>
          <a:xfrm flipH="1" rot="10800000">
            <a:off x="7086125" y="1996900"/>
            <a:ext cx="698700" cy="300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solidFill>
                  <a:srgbClr val="000000"/>
                </a:solidFill>
              </a:rPr>
              <a:t>Soluciones</a:t>
            </a:r>
            <a:endParaRPr>
              <a:solidFill>
                <a:srgbClr val="000000"/>
              </a:solidFill>
            </a:endParaRPr>
          </a:p>
        </p:txBody>
      </p:sp>
      <p:sp>
        <p:nvSpPr>
          <p:cNvPr id="122" name="Google Shape;122;p20"/>
          <p:cNvSpPr txBox="1"/>
          <p:nvPr>
            <p:ph type="title"/>
          </p:nvPr>
        </p:nvSpPr>
        <p:spPr>
          <a:xfrm>
            <a:off x="0" y="93018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ADMINISTRADOR consulta la cantidad de dinero que se ha generado hasta la fecha actual con los tickets vendidos, según un evento específico                    (función agregada) </a:t>
            </a:r>
            <a:endParaRPr b="1" sz="600">
              <a:solidFill>
                <a:srgbClr val="FFFFFF"/>
              </a:solidFill>
            </a:endParaRPr>
          </a:p>
        </p:txBody>
      </p:sp>
      <p:sp>
        <p:nvSpPr>
          <p:cNvPr id="123" name="Google Shape;123;p20"/>
          <p:cNvSpPr txBox="1"/>
          <p:nvPr>
            <p:ph type="title"/>
          </p:nvPr>
        </p:nvSpPr>
        <p:spPr>
          <a:xfrm>
            <a:off x="96150" y="2851625"/>
            <a:ext cx="43098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FFFFFF"/>
              </a:solidFill>
            </a:endParaRPr>
          </a:p>
          <a:p>
            <a:pPr indent="0" lvl="0" marL="0" rtl="0" algn="l">
              <a:spcBef>
                <a:spcPts val="0"/>
              </a:spcBef>
              <a:spcAft>
                <a:spcPts val="0"/>
              </a:spcAft>
              <a:buNone/>
            </a:pPr>
            <a:r>
              <a:rPr lang="es" sz="1900"/>
              <a:t>SELECT SUM(precio), t.id_evento</a:t>
            </a:r>
            <a:endParaRPr sz="1900"/>
          </a:p>
          <a:p>
            <a:pPr indent="0" lvl="0" marL="0" rtl="0" algn="l">
              <a:spcBef>
                <a:spcPts val="0"/>
              </a:spcBef>
              <a:spcAft>
                <a:spcPts val="0"/>
              </a:spcAft>
              <a:buNone/>
            </a:pPr>
            <a:r>
              <a:rPr lang="es" sz="1900"/>
              <a:t>FROM ticket as t INNER JOIN ticket_venta as tv </a:t>
            </a:r>
            <a:endParaRPr sz="1900"/>
          </a:p>
          <a:p>
            <a:pPr indent="0" lvl="0" marL="0" rtl="0" algn="l">
              <a:spcBef>
                <a:spcPts val="0"/>
              </a:spcBef>
              <a:spcAft>
                <a:spcPts val="0"/>
              </a:spcAft>
              <a:buNone/>
            </a:pPr>
            <a:r>
              <a:rPr lang="es" sz="1900"/>
              <a:t>ON t.id_ticket = tv.id_ticket </a:t>
            </a:r>
            <a:endParaRPr sz="1900"/>
          </a:p>
          <a:p>
            <a:pPr indent="0" lvl="0" marL="0" rtl="0" algn="l">
              <a:spcBef>
                <a:spcPts val="0"/>
              </a:spcBef>
              <a:spcAft>
                <a:spcPts val="0"/>
              </a:spcAft>
              <a:buNone/>
            </a:pPr>
            <a:r>
              <a:rPr lang="es" sz="1900"/>
              <a:t>WHERE t.id_evento = 4;</a:t>
            </a:r>
            <a:endParaRPr i="1" sz="1800">
              <a:solidFill>
                <a:srgbClr val="FFFFFF"/>
              </a:solidFill>
            </a:endParaRPr>
          </a:p>
        </p:txBody>
      </p:sp>
      <p:pic>
        <p:nvPicPr>
          <p:cNvPr id="124" name="Google Shape;124;p20"/>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25" name="Google Shape;125;p20"/>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26" name="Google Shape;126;p20"/>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27" name="Google Shape;127;p20"/>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502100" y="4021300"/>
            <a:ext cx="1069500" cy="92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20"/>
          <p:cNvCxnSpPr/>
          <p:nvPr/>
        </p:nvCxnSpPr>
        <p:spPr>
          <a:xfrm flipH="1" rot="10800000">
            <a:off x="5364000" y="3361450"/>
            <a:ext cx="685200" cy="18600"/>
          </a:xfrm>
          <a:prstGeom prst="straightConnector1">
            <a:avLst/>
          </a:prstGeom>
          <a:noFill/>
          <a:ln cap="flat" cmpd="sng" w="28575">
            <a:solidFill>
              <a:srgbClr val="9900FF"/>
            </a:solidFill>
            <a:prstDash val="solid"/>
            <a:round/>
            <a:headEnd len="med" w="med" type="none"/>
            <a:tailEnd len="med" w="med" type="triangle"/>
          </a:ln>
        </p:spPr>
      </p:cxnSp>
      <p:cxnSp>
        <p:nvCxnSpPr>
          <p:cNvPr id="130" name="Google Shape;130;p20"/>
          <p:cNvCxnSpPr/>
          <p:nvPr/>
        </p:nvCxnSpPr>
        <p:spPr>
          <a:xfrm>
            <a:off x="5350500" y="3196100"/>
            <a:ext cx="712200" cy="33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2150925" y="62850"/>
            <a:ext cx="4389900" cy="8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Consultas y  </a:t>
            </a:r>
            <a:r>
              <a:rPr lang="es">
                <a:solidFill>
                  <a:srgbClr val="000000"/>
                </a:solidFill>
              </a:rPr>
              <a:t>Soluciones</a:t>
            </a:r>
            <a:endParaRPr>
              <a:solidFill>
                <a:srgbClr val="000000"/>
              </a:solidFill>
            </a:endParaRPr>
          </a:p>
        </p:txBody>
      </p:sp>
      <p:sp>
        <p:nvSpPr>
          <p:cNvPr id="136" name="Google Shape;136;p21"/>
          <p:cNvSpPr txBox="1"/>
          <p:nvPr>
            <p:ph type="title"/>
          </p:nvPr>
        </p:nvSpPr>
        <p:spPr>
          <a:xfrm>
            <a:off x="0" y="930188"/>
            <a:ext cx="4502100" cy="19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t>ADMINISTRADOR consulta la cantidad de dinero gastado en tickets de todos los usuarios (función agregada)(Group by)</a:t>
            </a:r>
            <a:endParaRPr b="1" sz="200">
              <a:solidFill>
                <a:srgbClr val="FFFFFF"/>
              </a:solidFill>
            </a:endParaRPr>
          </a:p>
        </p:txBody>
      </p:sp>
      <p:sp>
        <p:nvSpPr>
          <p:cNvPr id="137" name="Google Shape;137;p21"/>
          <p:cNvSpPr txBox="1"/>
          <p:nvPr>
            <p:ph type="title"/>
          </p:nvPr>
        </p:nvSpPr>
        <p:spPr>
          <a:xfrm>
            <a:off x="96150" y="2490900"/>
            <a:ext cx="4309800" cy="12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FFFFFF"/>
              </a:solidFill>
            </a:endParaRPr>
          </a:p>
          <a:p>
            <a:pPr indent="0" lvl="0" marL="0" rtl="0" algn="l">
              <a:spcBef>
                <a:spcPts val="0"/>
              </a:spcBef>
              <a:spcAft>
                <a:spcPts val="0"/>
              </a:spcAft>
              <a:buNone/>
            </a:pPr>
            <a:r>
              <a:rPr lang="es" sz="1800"/>
              <a:t>SELECT SUM(precio), t.id_usuario</a:t>
            </a:r>
            <a:endParaRPr sz="1800"/>
          </a:p>
          <a:p>
            <a:pPr indent="0" lvl="0" marL="0" rtl="0" algn="l">
              <a:spcBef>
                <a:spcPts val="0"/>
              </a:spcBef>
              <a:spcAft>
                <a:spcPts val="0"/>
              </a:spcAft>
              <a:buNone/>
            </a:pPr>
            <a:r>
              <a:rPr lang="es" sz="1800"/>
              <a:t>FROM ticket as t INNER JOIN ticket_venta as tv </a:t>
            </a:r>
            <a:endParaRPr sz="1800"/>
          </a:p>
          <a:p>
            <a:pPr indent="0" lvl="0" marL="0" rtl="0" algn="l">
              <a:spcBef>
                <a:spcPts val="0"/>
              </a:spcBef>
              <a:spcAft>
                <a:spcPts val="0"/>
              </a:spcAft>
              <a:buNone/>
            </a:pPr>
            <a:r>
              <a:rPr lang="es" sz="1800"/>
              <a:t>ON t.id_ticket = tv.id_ticket </a:t>
            </a:r>
            <a:endParaRPr sz="1800"/>
          </a:p>
          <a:p>
            <a:pPr indent="0" lvl="0" marL="0" rtl="0" algn="l">
              <a:spcBef>
                <a:spcPts val="0"/>
              </a:spcBef>
              <a:spcAft>
                <a:spcPts val="0"/>
              </a:spcAft>
              <a:buNone/>
            </a:pPr>
            <a:r>
              <a:rPr lang="es" sz="1800"/>
              <a:t>WHERE t.id_usuario is not null</a:t>
            </a:r>
            <a:endParaRPr sz="1800"/>
          </a:p>
          <a:p>
            <a:pPr indent="0" lvl="0" marL="0" rtl="0" algn="l">
              <a:spcBef>
                <a:spcPts val="0"/>
              </a:spcBef>
              <a:spcAft>
                <a:spcPts val="0"/>
              </a:spcAft>
              <a:buNone/>
            </a:pPr>
            <a:r>
              <a:rPr lang="es" sz="1800"/>
              <a:t>group by id_usuario;</a:t>
            </a:r>
            <a:endParaRPr sz="1800"/>
          </a:p>
        </p:txBody>
      </p:sp>
      <p:pic>
        <p:nvPicPr>
          <p:cNvPr id="138" name="Google Shape;138;p21"/>
          <p:cNvPicPr preferRelativeResize="0"/>
          <p:nvPr/>
        </p:nvPicPr>
        <p:blipFill>
          <a:blip r:embed="rId3">
            <a:alphaModFix/>
          </a:blip>
          <a:stretch>
            <a:fillRect/>
          </a:stretch>
        </p:blipFill>
        <p:spPr>
          <a:xfrm>
            <a:off x="4371525" y="627900"/>
            <a:ext cx="4652250" cy="4323100"/>
          </a:xfrm>
          <a:prstGeom prst="rect">
            <a:avLst/>
          </a:prstGeom>
          <a:noFill/>
          <a:ln cap="flat" cmpd="sng" w="12700">
            <a:solidFill>
              <a:srgbClr val="000000"/>
            </a:solidFill>
            <a:prstDash val="solid"/>
            <a:miter lim="8000"/>
            <a:headEnd len="sm" w="sm" type="none"/>
            <a:tailEnd len="sm" w="sm" type="none"/>
          </a:ln>
        </p:spPr>
      </p:pic>
      <p:sp>
        <p:nvSpPr>
          <p:cNvPr id="139" name="Google Shape;139;p21"/>
          <p:cNvSpPr/>
          <p:nvPr/>
        </p:nvSpPr>
        <p:spPr>
          <a:xfrm>
            <a:off x="8069275" y="681350"/>
            <a:ext cx="954600" cy="1576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pic>
        <p:nvPicPr>
          <p:cNvPr id="140" name="Google Shape;140;p21"/>
          <p:cNvPicPr preferRelativeResize="0"/>
          <p:nvPr/>
        </p:nvPicPr>
        <p:blipFill>
          <a:blip r:embed="rId4">
            <a:alphaModFix/>
          </a:blip>
          <a:stretch>
            <a:fillRect/>
          </a:stretch>
        </p:blipFill>
        <p:spPr>
          <a:xfrm>
            <a:off x="4371524" y="681346"/>
            <a:ext cx="4652251" cy="4506630"/>
          </a:xfrm>
          <a:prstGeom prst="rect">
            <a:avLst/>
          </a:prstGeom>
          <a:noFill/>
          <a:ln cap="flat" cmpd="sng" w="12700">
            <a:solidFill>
              <a:srgbClr val="000000"/>
            </a:solidFill>
            <a:prstDash val="solid"/>
            <a:miter lim="8000"/>
            <a:headEnd len="sm" w="sm" type="none"/>
            <a:tailEnd len="sm" w="sm" type="none"/>
          </a:ln>
        </p:spPr>
      </p:pic>
      <p:sp>
        <p:nvSpPr>
          <p:cNvPr id="141" name="Google Shape;141;p21"/>
          <p:cNvSpPr/>
          <p:nvPr/>
        </p:nvSpPr>
        <p:spPr>
          <a:xfrm>
            <a:off x="6105400" y="2561150"/>
            <a:ext cx="1069500" cy="127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502100" y="4021300"/>
            <a:ext cx="1069500" cy="92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1"/>
          <p:cNvCxnSpPr/>
          <p:nvPr/>
        </p:nvCxnSpPr>
        <p:spPr>
          <a:xfrm flipH="1" rot="10800000">
            <a:off x="5370600" y="3403450"/>
            <a:ext cx="668100" cy="3300"/>
          </a:xfrm>
          <a:prstGeom prst="straightConnector1">
            <a:avLst/>
          </a:prstGeom>
          <a:noFill/>
          <a:ln cap="flat" cmpd="sng" w="28575">
            <a:solidFill>
              <a:srgbClr val="9900FF"/>
            </a:solidFill>
            <a:prstDash val="solid"/>
            <a:round/>
            <a:headEnd len="med" w="med" type="none"/>
            <a:tailEnd len="med" w="med" type="triangle"/>
          </a:ln>
        </p:spPr>
      </p:cxnSp>
      <p:cxnSp>
        <p:nvCxnSpPr>
          <p:cNvPr id="144" name="Google Shape;144;p21"/>
          <p:cNvCxnSpPr/>
          <p:nvPr/>
        </p:nvCxnSpPr>
        <p:spPr>
          <a:xfrm flipH="1" rot="10800000">
            <a:off x="5370600" y="3045688"/>
            <a:ext cx="668100" cy="33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